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6" r:id="rId1"/>
  </p:sldMasterIdLst>
  <p:notesMasterIdLst>
    <p:notesMasterId r:id="rId26"/>
  </p:notesMasterIdLst>
  <p:handoutMasterIdLst>
    <p:handoutMasterId r:id="rId27"/>
  </p:handoutMasterIdLst>
  <p:sldIdLst>
    <p:sldId id="296" r:id="rId2"/>
    <p:sldId id="270" r:id="rId3"/>
    <p:sldId id="258" r:id="rId4"/>
    <p:sldId id="308" r:id="rId5"/>
    <p:sldId id="302" r:id="rId6"/>
    <p:sldId id="274" r:id="rId7"/>
    <p:sldId id="310" r:id="rId8"/>
    <p:sldId id="291" r:id="rId9"/>
    <p:sldId id="284" r:id="rId10"/>
    <p:sldId id="283" r:id="rId11"/>
    <p:sldId id="303" r:id="rId12"/>
    <p:sldId id="277" r:id="rId13"/>
    <p:sldId id="279" r:id="rId14"/>
    <p:sldId id="276" r:id="rId15"/>
    <p:sldId id="281" r:id="rId16"/>
    <p:sldId id="289" r:id="rId17"/>
    <p:sldId id="306" r:id="rId18"/>
    <p:sldId id="293" r:id="rId19"/>
    <p:sldId id="286" r:id="rId20"/>
    <p:sldId id="300" r:id="rId21"/>
    <p:sldId id="294" r:id="rId22"/>
    <p:sldId id="307" r:id="rId23"/>
    <p:sldId id="288" r:id="rId24"/>
    <p:sldId id="30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>
        <p:scale>
          <a:sx n="70" d="100"/>
          <a:sy n="70" d="100"/>
        </p:scale>
        <p:origin x="-137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2A75B8-5427-49E9-8A6D-CE37D129FA5C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2F9E2-0E08-4456-B6DC-47CCF6A2B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555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C265C41-DEDF-40D3-8404-C35851030156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75A6AC9-97D7-4EFE-AD6F-8E49D5BA0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8202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fld id="{DAEFDE99-3AD1-4E98-B32F-FE2E2D2D4C8A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01C4307-D9A4-4B98-9EB2-1DA41A7BD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1032-0D6C-4B7A-8763-9E1AAE871426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F6D44-10C9-4B7C-9B3B-B79183CC4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C7718-C22F-4F7C-AB1A-7A7A970B6204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A55C-39B9-48F3-B8AB-CD7997E85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66433036-FB42-4CD9-BE2E-D743B62C1C2F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D84DDF-D2E4-47C1-BC92-AE3B98C2F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fld id="{B607E582-E8DB-42DF-8DA5-142DAEAB5329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BE0E21A-0434-45F4-A8D3-F17E617B5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9437ECF6-81DE-483D-9594-7C1DF6314DE7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64B153-0E53-4155-A39A-AFC447099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A9E60370-A4B5-4DBE-BA29-23945DABB560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3D824D-51AA-4DEA-AE7E-116D18264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E48A5715-BCF2-40FD-A089-3E1BF2AAE5B3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E34330-10AC-4601-B69B-DD7AE6F7F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9357-D6E9-4718-AC5B-2BEC2073B88A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A1D06-3299-4AB0-9159-4934B6DC8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fld id="{22DC52DC-F6A8-4EB1-B781-DD0D1980D7FE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C09E704-462B-4083-89E9-EF52B56F4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fld id="{749C5B61-8E84-4A9A-B5B9-80B805AC224E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6C6601B-AE2D-4398-9766-C779D337F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0C6C838-AE54-45D8-AB83-3C40A437E33A}" type="datetime1">
              <a:rPr lang="en-US" smtClean="0"/>
              <a:pPr>
                <a:defRPr/>
              </a:pPr>
              <a:t>6/8/2015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F3DEC12-D0F8-4AC1-85D9-AD398DF9B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42" r:id="rId7"/>
    <p:sldLayoutId id="2147483851" r:id="rId8"/>
    <p:sldLayoutId id="2147483852" r:id="rId9"/>
    <p:sldLayoutId id="2147483843" r:id="rId10"/>
    <p:sldLayoutId id="2147483844" r:id="rId11"/>
  </p:sldLayoutIdLst>
  <p:hf sldNum="0" hdr="0" dt="0"/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BBFA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itamerica.org/News_Archive/10_Doctors_Weigh_In_Issues.htm#sthash.aaIxrtIu.dpuf" TargetMode="External"/><Relationship Id="rId2" Type="http://schemas.openxmlformats.org/officeDocument/2006/relationships/hyperlink" Target="http://www.youtube.com/watch?feature=player_embedded&amp;v=sWN13pKVp9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m/url?sa=i&amp;rct=j&amp;q=beaker+clip+art&amp;source=images&amp;cd=&amp;cad=rja&amp;docid=F6kdDTrQ6obb8M&amp;tbnid=pYGQwbjvXKLQDM:&amp;ved=0CAUQjRw&amp;url=http://www.mycutegraphics.com/graphics/science/blue-science-beaker.html&amp;ei=nT3bUY7tCorniAKBz4HACg&amp;psig=AFQjCNE0cY5f8B_KMD8L9T-w0OSZyeNnSw&amp;ust=13734090255508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371600" y="5181600"/>
            <a:ext cx="71628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4864" algn="r" fontAlgn="auto">
              <a:spcAft>
                <a:spcPts val="0"/>
              </a:spcAft>
              <a:defRPr/>
            </a:pPr>
            <a:r>
              <a:rPr lang="en-US" sz="46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Focused Fitness </a:t>
            </a:r>
          </a:p>
          <a:p>
            <a:pPr marL="54864" algn="r" fontAlgn="auto">
              <a:spcAft>
                <a:spcPts val="0"/>
              </a:spcAft>
              <a:defRPr/>
            </a:pPr>
            <a:r>
              <a:rPr lang="en-US" sz="4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SEA 2015</a:t>
            </a:r>
            <a:endParaRPr lang="en-US" sz="4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7838" y="1066800"/>
            <a:ext cx="80089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Healthy, Active </a:t>
            </a:r>
            <a:r>
              <a:rPr lang="en-US" sz="5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and</a:t>
            </a:r>
          </a:p>
          <a:p>
            <a:pPr algn="ctr"/>
            <a:r>
              <a:rPr lang="en-US" sz="5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54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Fit Kids – </a:t>
            </a:r>
          </a:p>
          <a:p>
            <a:pPr algn="ctr"/>
            <a:r>
              <a:rPr lang="en-US" sz="54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It’s not an </a:t>
            </a:r>
            <a:r>
              <a:rPr lang="en-US" sz="5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accident! </a:t>
            </a:r>
            <a:endParaRPr lang="en-US" sz="5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Science of Quality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2. Measurable Objectives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Clearly defined objectives within all lessons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Shared with students – reveal the learning to students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Objectives are aligned to standards and non-negotiable content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Multiple opportunities for students to meet objectives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23556" name="Picture 12" descr="PE parachut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495800"/>
            <a:ext cx="42545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Science of Quality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3. Common Assessment Plan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 Based on standards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Include all four content areas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Part of accountability system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/>
              <a:t>		 for students and teachers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Formative and summative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Understand student growth and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dirty="0" smtClean="0"/>
              <a:t>    program outcomes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 Validates PE program 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dirty="0" smtClean="0"/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"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24580" name="Picture 3" descr="assessment cyc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711450"/>
            <a:ext cx="25908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Art of Quality PE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1. Comprehensive lessons  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Aligned with standards 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Integrating all four content areas (Academic, Fitness, Motor Skills and Social/Emotional) 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mtClean="0"/>
              <a:t>Appropriate lesson structure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mtClean="0"/>
              <a:t>Warm-up/Instant Activity 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mtClean="0"/>
              <a:t>Lesson Focus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en-US" smtClean="0"/>
              <a:t>Cool-down/Closure</a:t>
            </a:r>
          </a:p>
        </p:txBody>
      </p:sp>
      <p:pic>
        <p:nvPicPr>
          <p:cNvPr id="25604" name="Picture 11" descr="pe- geo mat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3225" y="3886200"/>
            <a:ext cx="30511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Art of Quality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2. Maximizing Moderate to Vigorous Physical Activity (MVPA) for at least 50% of class time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Well planned lesson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Instant activities to get kids moving 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Small sided games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Quick grouping strategies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Short instructional segments </a:t>
            </a:r>
          </a:p>
          <a:p>
            <a:pPr marL="640080"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endParaRPr lang="en-US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26628" name="Picture 3" descr="50-percen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572000"/>
            <a:ext cx="28209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Art of Quality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3. Motivating and engaging for </a:t>
            </a:r>
            <a:r>
              <a:rPr lang="en-US" u="sng" dirty="0" smtClean="0"/>
              <a:t>ALL</a:t>
            </a:r>
            <a:r>
              <a:rPr lang="en-US" dirty="0" smtClean="0"/>
              <a:t> students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/>
              <a:t>Differentiated instruction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Fun and relevant activities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Student choice</a:t>
            </a:r>
          </a:p>
          <a:p>
            <a:pPr marL="1005840" lvl="3" indent="-18288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Equipment</a:t>
            </a:r>
          </a:p>
          <a:p>
            <a:pPr marL="1005840" lvl="3" indent="-18288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Activities</a:t>
            </a:r>
          </a:p>
          <a:p>
            <a:pPr marL="1005840" lvl="3" indent="-18288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Grouping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Environment is respectful </a:t>
            </a:r>
            <a:endParaRPr lang="en-US" i="1" dirty="0" smtClean="0"/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Students feel comfortable trying new activities 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27652" name="Content Placeholder 9" descr="pe- balan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362200"/>
            <a:ext cx="3140075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Art of Quality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4. Track progress, both individually and for the group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Build in accountability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Individualized goal setting for students 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Understand what students know and can do 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Define student growth – what do you want students to achieve? </a:t>
            </a:r>
          </a:p>
          <a:p>
            <a:pPr marL="640080" lv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640080"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endParaRPr lang="en-US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28676" name="Picture 3" descr="tracking progres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343400"/>
            <a:ext cx="2667000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Art of Quality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5. Developmentally appropriate activities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Appropriate in all four content areas (Academic, Fitness, Motor Skills and Social/Emotional) 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Activities are appropriate for skill level of students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Skills should be introduced in defined progression</a:t>
            </a:r>
          </a:p>
          <a:p>
            <a:pPr marL="640080" lvl="1" eaLnBrk="1" fontAlgn="auto" hangingPunct="1">
              <a:spcAft>
                <a:spcPts val="0"/>
              </a:spcAft>
              <a:buFont typeface="Wingdings 2"/>
              <a:buChar char=""/>
              <a:defRPr/>
            </a:pPr>
            <a:endParaRPr lang="en-US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29700" name="Picture 10" descr="pe inclus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038600"/>
            <a:ext cx="3403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10000"/>
          </a:xfrm>
        </p:spPr>
        <p:txBody>
          <a:bodyPr/>
          <a:lstStyle/>
          <a:p>
            <a:pPr algn="ctr"/>
            <a:r>
              <a:rPr lang="en-US" sz="4800" dirty="0" smtClean="0"/>
              <a:t>An example of blending the science and art of QPE through activity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Focused Fitness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314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endParaRPr lang="en-US" sz="4000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000" dirty="0" smtClean="0"/>
              <a:t>How can we change the tide to incorporate more Quality PE into our programs?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  <a:cs typeface="Calibri" pitchFamily="34" charset="0"/>
              </a:rPr>
              <a:t>Diffusion of Innovations Theory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This is a theory that seeks to explain how, why and at what rate new ideas spread through systems</a:t>
            </a:r>
          </a:p>
          <a:p>
            <a:pPr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Reinvention is the key principle in the theory</a:t>
            </a:r>
          </a:p>
          <a:p>
            <a:pPr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5 years is the average time for a reinvention to take hold or be easily measured </a:t>
            </a:r>
          </a:p>
          <a:p>
            <a:pPr eaLnBrk="1" hangingPunct="1"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Rate of adoption is the relative speed with which an innovation is adopted by members of a social system</a:t>
            </a:r>
          </a:p>
          <a:p>
            <a:pPr eaLnBrk="1" hangingPunct="1"/>
            <a:endParaRPr lang="en-US" sz="2800" dirty="0" smtClean="0">
              <a:latin typeface="Georgia" pitchFamily="18" charset="0"/>
            </a:endParaRPr>
          </a:p>
          <a:p>
            <a:pPr eaLnBrk="1" hangingPunct="1"/>
            <a:endParaRPr lang="en-US" sz="2800" dirty="0" smtClean="0">
              <a:latin typeface="Georg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Essential Question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dirty="0" smtClean="0"/>
              <a:t>How do you ensure that Quality PE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dirty="0" smtClean="0"/>
              <a:t>isn’t accidental in your district? 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dirty="0"/>
          </a:p>
          <a:p>
            <a:pPr marL="0" indent="0" algn="ctr" eaLnBrk="1" hangingPunct="1">
              <a:buFont typeface="Arial" charset="0"/>
              <a:buNone/>
            </a:pPr>
            <a:endParaRPr lang="en-US" dirty="0" smtClean="0"/>
          </a:p>
          <a:p>
            <a:pPr marL="0" indent="0"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Wave of Selling a Disruptive Idea- Quality Physical Education</a:t>
            </a: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32771" name="Picture 2" descr="C:\Users\alutz\AppData\Local\Microsoft\Windows\Temporary Internet Files\Content.Outlook\9AHQELKL\Rogers bell curv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1371600"/>
            <a:ext cx="7353300" cy="4688744"/>
          </a:xfrm>
          <a:noFill/>
        </p:spPr>
      </p:pic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1295400" y="6172200"/>
            <a:ext cx="670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Rogers, Everett (1962), Diffusions of Innovations Theory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9111" y="435114"/>
            <a:ext cx="8534400" cy="215443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How are you selling the disruptive idea of QPE in your district? </a:t>
            </a:r>
            <a:endParaRPr lang="en-US" sz="4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Calibri" pitchFamily="34" charset="0"/>
              <a:ea typeface="+mj-ea"/>
              <a:cs typeface="Calibri" pitchFamily="34" charset="0"/>
            </a:endParaRPr>
          </a:p>
          <a:p>
            <a:pPr algn="ctr">
              <a:defRPr/>
            </a:pP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4819" name="Picture 2" descr="C:\Users\alutz\AppData\Local\Microsoft\Windows\Temporary Internet Files\Content.Outlook\9AHQELKL\Rogers bell cur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4996" y="2057400"/>
            <a:ext cx="6722630" cy="435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Focused Fitness 2015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8702" y="2209800"/>
            <a:ext cx="8229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  <a:cs typeface="Calibri" pitchFamily="34" charset="0"/>
              </a:rPr>
              <a:t>Which segments of your organization would you focus on</a:t>
            </a:r>
            <a:r>
              <a:rPr lang="en-US" sz="2000" dirty="0" smtClean="0">
                <a:latin typeface="+mn-lt"/>
                <a:cs typeface="Calibri" pitchFamily="34" charset="0"/>
              </a:rPr>
              <a:t>?</a:t>
            </a: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endParaRPr lang="en-US" sz="2000" dirty="0">
              <a:latin typeface="+mn-lt"/>
              <a:cs typeface="Calibri" pitchFamily="34" charset="0"/>
            </a:endParaRP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  <a:cs typeface="Calibri" pitchFamily="34" charset="0"/>
              </a:rPr>
              <a:t>How would you empower them to be influential</a:t>
            </a:r>
            <a:r>
              <a:rPr lang="en-US" sz="2000" dirty="0" smtClean="0">
                <a:latin typeface="+mn-lt"/>
                <a:cs typeface="Calibri" pitchFamily="34" charset="0"/>
              </a:rPr>
              <a:t>?</a:t>
            </a: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endParaRPr lang="en-US" sz="2000" dirty="0">
              <a:latin typeface="+mn-lt"/>
              <a:cs typeface="Calibri" pitchFamily="34" charset="0"/>
            </a:endParaRP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  <a:cs typeface="Calibri" pitchFamily="34" charset="0"/>
              </a:rPr>
              <a:t>What would be a way for you to create proof of the benefit of the idea</a:t>
            </a:r>
            <a:r>
              <a:rPr lang="en-US" sz="2000" dirty="0" smtClean="0">
                <a:latin typeface="+mn-lt"/>
                <a:cs typeface="Calibri" pitchFamily="34" charset="0"/>
              </a:rPr>
              <a:t>?</a:t>
            </a: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endParaRPr lang="en-US" sz="2000" dirty="0">
              <a:latin typeface="+mn-lt"/>
              <a:cs typeface="Calibri" pitchFamily="34" charset="0"/>
            </a:endParaRP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  <a:cs typeface="Calibri" pitchFamily="34" charset="0"/>
              </a:rPr>
              <a:t>Are you mapping who is changing </a:t>
            </a:r>
            <a:r>
              <a:rPr lang="en-US" sz="2000" dirty="0" smtClean="0">
                <a:latin typeface="+mn-lt"/>
                <a:cs typeface="Calibri" pitchFamily="34" charset="0"/>
              </a:rPr>
              <a:t>and </a:t>
            </a:r>
            <a:r>
              <a:rPr lang="en-US" sz="2000" dirty="0">
                <a:latin typeface="+mn-lt"/>
                <a:cs typeface="Calibri" pitchFamily="34" charset="0"/>
              </a:rPr>
              <a:t>what segment they belong to - does this indicate the success of your leadership</a:t>
            </a:r>
            <a:r>
              <a:rPr lang="en-US" sz="2000" dirty="0" smtClean="0">
                <a:latin typeface="+mn-lt"/>
                <a:cs typeface="Calibri" pitchFamily="34" charset="0"/>
              </a:rPr>
              <a:t>?</a:t>
            </a: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endParaRPr lang="en-US" sz="2000" dirty="0">
              <a:latin typeface="+mn-lt"/>
              <a:cs typeface="Calibri" pitchFamily="34" charset="0"/>
            </a:endParaRPr>
          </a:p>
          <a:p>
            <a:pPr marL="342900" indent="-3429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  <a:cs typeface="Calibri" pitchFamily="34" charset="0"/>
              </a:rPr>
              <a:t>The wave of selling a disruptive idea is an illustration for innovative leaders who need to garner buy-in for a new direction (QPE), to a critical audience</a:t>
            </a:r>
            <a:r>
              <a:rPr lang="en-US" sz="2000" dirty="0">
                <a:latin typeface="+mn-lt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810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Key indicators in selling a </a:t>
            </a:r>
            <a:r>
              <a:rPr lang="en-US" sz="40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disruptive </a:t>
            </a: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idea.</a:t>
            </a:r>
            <a:endParaRPr lang="en-US" sz="4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2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4368" y="457200"/>
            <a:ext cx="55800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QUALITY PE disrupts the </a:t>
            </a:r>
          </a:p>
          <a:p>
            <a:pPr algn="ctr">
              <a:defRPr/>
            </a:pPr>
            <a:r>
              <a:rPr lang="en-US" sz="36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100 year curriculum model ! </a:t>
            </a:r>
          </a:p>
        </p:txBody>
      </p:sp>
      <p:pic>
        <p:nvPicPr>
          <p:cNvPr id="33795" name="Picture 2" descr="C:\Users\alutz\AppData\Local\Microsoft\Windows\Temporary Internet Files\Content.Outlook\9AHQELKL\Rogers bell cur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91232"/>
            <a:ext cx="5761831" cy="373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990600" y="1752600"/>
            <a:ext cx="7772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Where are you on the innovation scale?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Focused Fitness 2015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1828800"/>
            <a:ext cx="5029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Thank You!</a:t>
            </a:r>
          </a:p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www.focusedfitness.org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42690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900238"/>
            <a:ext cx="5259388" cy="3433762"/>
          </a:xfr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438400" y="5410200"/>
            <a:ext cx="697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248400" y="5334000"/>
            <a:ext cx="697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1965</a:t>
            </a: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Epidemic of Physical Inactivity and Poor 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Nutrition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Results of 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Poor Health,</a:t>
            </a:r>
            <a:b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Low Fitness </a:t>
            </a: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and Inactivity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sz="2000" dirty="0"/>
              <a:t>Sedentary Children Have 9 Times Poorer Motor Coordination </a:t>
            </a:r>
          </a:p>
          <a:p>
            <a:pPr marL="342900" indent="-342900" eaLnBrk="1" hangingPunct="1"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sz="2000" dirty="0"/>
              <a:t>Inactive Children 63% More Likely to be Victims of Bullying</a:t>
            </a:r>
          </a:p>
          <a:p>
            <a:pPr marL="342900" indent="-342900" eaLnBrk="1" hangingPunct="1"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sz="2000" dirty="0"/>
              <a:t>Six Hours a day of Inactivity = 4.8 Less Years of Life Expectancy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000" dirty="0" smtClean="0"/>
              <a:t>R</a:t>
            </a:r>
            <a:r>
              <a:rPr lang="en-US" sz="2000" dirty="0" smtClean="0"/>
              <a:t>elated </a:t>
            </a:r>
            <a:r>
              <a:rPr lang="en-US" sz="2000" dirty="0"/>
              <a:t>medical conditions cost our nation nearly $150 billion every year and account for 16 to 18 percent of our total healthcare costs (1 in every 6 dollars spent</a:t>
            </a:r>
            <a:r>
              <a:rPr lang="en-US" sz="2000" dirty="0" smtClean="0"/>
              <a:t>).</a:t>
            </a:r>
            <a:endParaRPr lang="en-US" sz="2000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000" dirty="0"/>
              <a:t>Projections estimate that by </a:t>
            </a:r>
            <a:r>
              <a:rPr lang="en-US" sz="2000" dirty="0" smtClean="0"/>
              <a:t>2018 the cost </a:t>
            </a:r>
            <a:r>
              <a:rPr lang="en-US" sz="2000" dirty="0"/>
              <a:t>the U.S. 21 percent of our total healthcare costs - $344 billion annually</a:t>
            </a:r>
            <a:r>
              <a:rPr lang="en-US" sz="2000" dirty="0" smtClean="0"/>
              <a:t>.</a:t>
            </a:r>
            <a:endParaRPr lang="en-US" sz="2000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000" dirty="0"/>
              <a:t>1 in 4 cannot serve in the military because of </a:t>
            </a:r>
            <a:r>
              <a:rPr lang="en-US" sz="2000" dirty="0" smtClean="0"/>
              <a:t>obesity</a:t>
            </a:r>
            <a:endParaRPr lang="en-US" sz="2000" dirty="0">
              <a:hlinkClick r:id="rId2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2000" dirty="0"/>
              <a:t>Of recruits who could not do 11 push-ups, 45 percent failed boot </a:t>
            </a:r>
            <a:r>
              <a:rPr lang="en-US" sz="2000" dirty="0" smtClean="0"/>
              <a:t>camp</a:t>
            </a:r>
          </a:p>
          <a:p>
            <a:pPr marL="411163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411163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 smtClean="0"/>
              <a:t>Sources:  </a:t>
            </a:r>
            <a:r>
              <a:rPr lang="en-US" sz="1200" dirty="0"/>
              <a:t>PHIT America 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www.phitamerica.org/News_Archive/10_Doctors_Weigh_In_Issues.htm#sthash.aaIxrtIu.dpuf</a:t>
            </a:r>
            <a:r>
              <a:rPr lang="en-US" sz="1200" dirty="0" smtClean="0"/>
              <a:t>,</a:t>
            </a:r>
          </a:p>
          <a:p>
            <a:pPr marL="411163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 smtClean="0"/>
              <a:t>President’s </a:t>
            </a:r>
            <a:r>
              <a:rPr lang="en-US" sz="1200" dirty="0"/>
              <a:t>Council on Physical Fitness and Sport </a:t>
            </a:r>
          </a:p>
          <a:p>
            <a:pPr marL="411163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 smtClean="0"/>
              <a:t>and Too </a:t>
            </a:r>
            <a:r>
              <a:rPr lang="en-US" sz="1200" dirty="0"/>
              <a:t>Fat to Fight- Lt. General  Mark </a:t>
            </a:r>
            <a:r>
              <a:rPr lang="en-US" sz="1200" dirty="0" err="1"/>
              <a:t>Hertling</a:t>
            </a:r>
            <a:endParaRPr lang="en-US" sz="1200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Focused Fitness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517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data:image/jpeg;base64,/9j/4AAQSkZJRgABAQAAAQABAAD/2wCEAAkGBhQSEBQUExQWFRUVGRoYFxgYGB0WHBcYGBwYFxgYHBwXHSYfGBwjGhwYHy8gIycpLCwsGh8xNTAqNSYsLCkBCQoKDgwNFA8PFCkYHBgpKSkpNSkpKSkpKSkpKSkpKSkpKSkpKSkpKSkpKSkpKSk1KSkqLCkpKSkpKSkpKSksKf/AABEIALcBEwMBIgACEQEDEQH/xAAcAAABBQEBAQAAAAAAAAAAAAACAAEDBQYEBwj/xAA9EAABAwIEAwYEAwgBBAMAAAABAAIRAyEEEjFBBQZREyJhcYHwMpGhsRRCwQcjM1Ji0eHxchUkJbJjgpL/xAAZAQEBAQEBAQAAAAAAAAAAAAAAAQMEBQL/xAAhEQEBAAICAgEFAAAAAAAAAAAAAQIRAyETMRIEFCJRYf/aAAwDAQACEQMRAD8A8lzWTJJwFAJRBKETG9TCB08GP8JNI/ynm6BiyChLdU5SzaIGy+aQB1t9kThcW6oSPYQEWoS32UTdJ1+6RKAQ0ewhDUTqk9EIOiAwPf3RB10Icj+SATMx78kYG336ICfFE0Xj/KB3aBKfqnLraoXPlA7TBj/SfZMPfik10mAgcCf1TRdSOKVjZUMZlO93z3R+Hn8/9oSFAJd797ImEoLJMcglBT5ZsnBHzRsF1RERtdE0XRuCENgSgIoHD5Ii63VROqKCUN8ElGCkiq9qIFAAjyoh3KMHVSFyjAgIJaaIvOvotBh+SKgIdWqU6VMgOzlwdIeA4QJE63kjQ6wof+gUn5RRxTHPdlhjx2ZJIBIknKDNhJg2vJhUUjtfNM8iVLiMO5ji14LXNs5pF2nxVlQ5VxDw1xaGNdcOeQ0QbSdwLH0BOgQU8pzEa+910Y7htSiWioyA4S06tcNy0izr2tuue0GdZ/2gYvTHx9FJTpEzYmB09woSf8qA8wJj6oHNOuykwuAqVTlpsc8i5yiYHU9B4q1r8sVmU8xDTEktaZcGtLQ5xA/KC4CRO+kIKljrWsiAv79hCzQroZw+oaLqzWzTa4NcReHESJ6DT1QQk6+/9ow7uqJt9Nuuidzv1QF09+CQbqjp4dzrhjjtMEibbj0+a66XBqxa54pOyt1JEayRrrYFBxi33RZ0VLDucCWgkNEmBMAbnyUYQFm8U8XQg+/ounA4B9VwaxsuM28gSfpdURZra/5QHVWNHgVciezIaLlzu6AJiSXWEnTreFb1ORntBLntdlY98U5cTkdlytMQSZac2nejWyDLOH11RspmNz5XWuxHA8HR7tR4c8NMxUBcXmMthaAJkSDpe6ifx3DtjLSHdmMjBTDrySSXOJBgHLAAggQCgrcBy1XqflyjSTeIgmzdIBBMxZceLwvZVHMzZotItIIBBvffdWON5urPzBsMa6JAkk5SXNJcbzfaPqZp62IL3Oc8lznEkk3JJuSZuSSgka8pnmyja9PmQGVC8QjmEFQboGCSZJRXIxE03Q0ykiHj2EnN7soIlS3A10Qa/wDaRis78NJF6DDaQLgbbb6W22WRLt4j9Vo+damang3gzmoMGn8gi8Eib6WPhe+bw9EvLWtBJJgAbk6BUbfB024h/Da9US6o80qkRLjTMMeZN9Lk6xuqHnHij62Lqgu7rHODGiIDZOmWx81oKT6dPF4PDSHtw4JqZbTWIcXgkfEQ7cGI8pOZ5rJGNxGZ0u7R0mBczJ+Gw9PvKDr5S/e9rhXiadSm9wFyW1GDM17OjjGXaZgqloYZ1V7WNEucQAAJP+VfcGpfhqD8RUs6qx1Og20umz3EEyAARf1nqXJuHGatVflysYQc17m9h5N/TdB1cTxrcDSp0aDiKpIdUfIuMpgaSLuMXsN1VOxH4qlUc5oNZhLpaAwFrpJJa0R3SDpHxEqt4jjzVqvqOu55J8twF2cs1B2zm6ZmOGromJBdkuWiJgdEF7wPE5eC4rKcjm1WkPGrj3AGGPCSM24MaFZvgr3nFUcriHGo3vfEe8QHE6yImZ1ur7luj2uDxNEubBc0B7nOytcXAAgZcgBky6QdNAmwbcPhTFOqw18/8VwL2BgcQSwMEg90G+oNpQUvGg0Yqu2mA1gqPAA2GYwPRXXKGLY+niMJUYCys3ODPeD6bXRl9SCfBp10VJxDg1SiWk3ZUALXgy0gzuCVacig/jI/odNyIFpkjbr4ZkGffUtB/UdEOXp0lNVADjEG5v4Xjc/dHRouc4BoJJ2H2UGt4ZjnDhLjTLmVKFcHMx0Zmvicw3A+/qqjEcy4g5mmq6HRI0sJA0Hib+JVtwLh724bFU30zLwwg2NjIHddE9c0gDLvZTDlPD0adN2JrAOOUupkgd2xdlyuvIc3obmBaTRy8ocSNFtauGhxpQ4kjM45+5lgggiCTJiCN5XZxPlYV6va4UZabw5z2XPZPaJc0QJcCdABO2y6OH8YwhqinQpPfAJGYWdUa0Fr2sF5Dge5IGUu6rg4Zzw9tXvsY2k+czaTAw3Dg0gyJynLG1piZkJcNyexlMPrVGNDhZxdlAIAdEfE6T3YA6mbCbvhoo4d7GsY4Oe1zm5oeDla45nNmwETNwR0grM8Q4E/t4NRzmPIGe7nXIzCHkZi13dJmCdCZhd2NxrHcQp06eYtpjs7tyvnLBAGrSHaC8Eu1QQ8a5mqMrPZShjQRHezxAcDecpkPcCCDCz78Y8ty5jlgAt0HdsLCxP1XTzJTy4h5FwTLTLjIMw7vEmXfFqdeirRqgLNf5FORrqFGxif3+iBwReT79/JEeqjLrp90CIudk7dETQmefkgRJTPQ5ki5RTSkmlJByZkQf6e/BRhEXIgqakz2NlEIlSoNbxDsa2EwQqPFKm1jgXD944ObbKKYIjMZdMxe/RV7uMUcNLcI0veQR27xlcJOtNoMMsNTeTrYJ6xz8Mpd4ns6rmgSYAccxtETcXkeR2zxaqLPlzFBuLpOcfzzLpiTYEwQYmJ8JWo4hwRjO1xZH4h47zqOUM7GbzUaDIgAHSO9cazkOE4fNXpNgnM9ogQSZ2vb0Vzx/irqPEKlRoac4b2jCS5rrAFrphxIIE+I1OpCkxvE6lZ+eo7MfkAOgAsBFo8FeYaKfDqrmAZqhaC45pylzhlbDoFwZJEbbieXjOBY+kMTQADHOIcwkONMjewFjcgRaPlLwhoqYGvSkZ2kPbpLriW3uJgG0zABhBnTEK45Qd/3lONe9/6nY/F5b9QqgUpmNfsOtlpuVeCPZVdUqgsbTpl8y1pymxPe0bGa5EdVAfDaDvwWNe1s5gWu77gKbQWuJyzedLk9IIzFZdro6XXoeD4LXY80a5zNrPqvqQ2GElkC7e8AXEOBgDLDh4UtL8Fh5DnF7wQD2cuZBnNGa8iQ3UbqiHgHESGOoVmuNF3eBIJDHjfwBFjodCF1cD4K+li8sgvIc3szmLg2QCXZYLBlnvC06FcOI5wcQOyaKZzEudObMCIDYIgQJkmSbXsrLj/ABCozE4cvcYeynUeC7M2ajYeJjvWm8EtJiTAQRHheGpvz1q7ZFRxyZS5xa1xJBAB7MkQRYi5BUNTmGiwVQymXZnd3NDGimC05MgBuYALpB7o6kLj5swfZYp8lzs4a8FxBd3mizoJuPh12VKbn9EG95R5hqYmtUbVjvgQGfu2ghpYCcvwgMsMukCBZUONxWFaC1lF5MiXud3hlBBi5Fzt56KfkOnFZ7t2gQJjfMO8Lg5mtI+yoMaZquOxcT5ST08EHRwbEmnXpuBIIcLwDrbQ2PkVLxXCiliKtO8Mc5o6wCRJ9FXNnxV3zI2ajH5YFSmx0gQCY75HXvTJG/1gmoc4YhmH7BryG6AiQQLwBGmuoud5gRx8EJ7dhgkyY/NLiDEzrJN5nUqtc6PBWXAMxxNOJmTdsSBBuCbT4myo7ebqodiXxaLG5Mn4pkzIvAItA3mVSZrq15hd+9A0EdQ68nM4ltpcRNoF/NVWW8SoET76J2lLL0v1SDL+f1QMWap04CYhUJDUKdzlE4qA0nFA42TE2RUzKxAiAkoUkHLKZrrpkOZETgp5kIWp8vgg1OCP/iKsQJrgEwCTZhABiRBvttG85xzSL/VdOCbVfTNOmHFjjmIAtIi5O0CFbYTlN5E1HtY0ZJg5j3z3QNszhcAwD1Coq+BkDE0c0RnHxWF7Xggx1uLTdd3M5/EY2p2RNQWywI7rWyYHTU/NWP8A0nCUBNWo01CPhu/LBuO5fPDXCDaS0khQ1+baTGubRoAEtyhzjlIFyTlb3ZNvlvqQk5V4PWpvD3CaZJpuZJkOILQ4gC8S6d4DwC0uBPdhOFMwOaoa7W1AHCzmjuy2aeTWd5EtIEXlZfH8zV6tnvgDRrBlGgHnoGi5/KOgiueZJ3n6+Pig9DwuLwjRmoPosBkHtAZFmXLRJMnMCbAgkAGZFRxvneAKeGlgHxOytAcbmWNcDkF+unhpk9uo1hA4+CC54NxltOs6pVNRxymC1xDi6Z1BHiNtbdDU1XZnkgakkDWATbxMD7IaVVzSHCxFx7/RWmI5sxVRzXGqQWGW5Q1oBteGgAm28qDv4Vy4KZbWxgFOlqGO1qwbjLMgeMbgQufG8VdiccKrAZzDIJuGsFr/AJbAmwsdlWYziFWu/PVeXuN7n7AWG2gTYDGPo1G1KZh7DLTExrsUF5zLg6tXEAMpvLi1oLbOykkholtjLYgmJ1hcNPlnEEA9mdSNRqDEG9rz5wehjnrcWrVPiqvdJm7t9v0UVTEPee85x6SSdyd/Ek+pQaPk2nl/E5iOzyBjyAXGXkhsQ4b7mw84VTX4XWdVcG0nkucYyscQbuFrXEtdH/E9Ch4fxmtQa5tN5YHEExE2BAvroSI8fBBU4lWvNV95J7xEzIJN7m5nzKAMbw2rRIFVjmHobH1HmFb8y1pw2BNv4TtIEw4CSB4gid8vUFUVSq50ZnEwIEmYEkwOl5+qmxXEX1GUmOAii0tbaCQSXX6nbyAQc5d79+S7uCYvJiKTtg4T0vbqq5pldODr5XteNWkH5ILvmlgFQQCLEOGweCQfUiDO8g3lUhN1bcwcabXLcpJyySYyi5nSbnq609N1UAIJAOiciEDCmcQgTkGbRPUqnqonG6ApTFDmRO8EU0pymBRFAikkPVJBxtUmEwL6rstNjnutZonW3ogpsVjwri9XDCp2T8vaAB1hNpIidDc3CItuHch1nNDqpZSYdS5wkbx0ki4BKlGAwlBxLqheG5e44CSLF2UtNnajvADW8qjxPEKtQkveToNYsIgQIEWHyUQPuf1VGkq83kOeaVNrM5FyBBAMwW3BvF7Wa0bXpcTxOrUADnnKJhos0TrAFhN58z1XIBHp9kROm/ggFrfRBkR1G3QGd1AssaJAGUwHRGPYQBsneN9lI4eCUTCCPJ1TfqpcoG6cs96oIwP7qQIQESAC9JxupAPTyUlPh1RxAbTqOnSGkzppa+o+aCED7JZSu3G8Ar0AO1Zk01c3fQwDO65QD1QCJScJRhiFtMk6SfAT9EEeRFlUlag5pAcC3wIg/IoQgGY0Ft0QddCdIUlNu3T6oo3CLKPw/wBq7oYMHAVaxaCWvZTBy6F3eLi7xAIG2qowfn5oiJ3v7pQnc6+yFxRTgJwEg7/KTTCBpRoCUQKB5806Bx8UlAFNqcN3TtKTjrCqHiTZW+F4fTZRFevJBcBTptMGpHxkm+VrZAncnwKpQ7w6rb4bH4TFYWhRqjJUpSMwIY3RrZJIyn4QZ1sddEFC7jTZGXC4doEiC1ziRbUl19NfErhxtYPqOcGtYDcNbMDykkrQU+T2k/xgbtDYLbl5gDWNZBkhcmN5XqMbnbNRhmS1pEZSRedLjzuLKiicbWVvwOhTyValZssZlEjUucbMaP5iATOwaeqqwz6fRXXFD2eHoUd3TWqDo59mA9CKcH/7oJaeAwuIhrC6lVNmtcO68mdXTDTJ8ob1KqcZgHUqhpuiQRcXF47wO4uudroMLQ8wOD6GGqWzuac0BuwAkxfNIIObWNSQSgg5u4G3C4ypSYS5jQ0tcYlzXMa6bbySqgBa3n8h1elUF89Gm7WbZQbyTe6yjSgs+G8Na/D4mqYzU2sDRI/O6HOgkTDRFh+YeaqyICv+BEfhsa0zPZAjp3XSQQbDqDrIETKzznEgR7lBpuQOC0sTXqisHEU6ReANJBF3HYASfNVeCr4elXqHEUn1WAuDGscGgEkwTHxbWsCFZ8iVy013AGzGguzZQ1pdc63JjS3mFScTaRWqhwAOdxIExczaST43M+KDV8tcao1arwzC0aRZSqvzG8lrTlAgaZiJiTAEzCpMXzriKlgQ2dY3jNAHkCW+UTMBFyVULcVAElzHNtGlnGxIzSB8Ot7dRQ1mhryLWLgNxYxbqgd1SSSZJJm97+u8/dXfNOFFHECm1uXLSpBwiO/2bS8+rpPXyVHTIlvmJ8vBafni+JDry6m06AHfUNAbpuAJ1gSUGcczSN/dlZNovwoDiQH1GEZNXBptLv5fLUrt4VgxTwz8Q6Q5tqQj81gTcFpEEyD12tNJUcXuLiZkyfUyg0rXvxuGLHQajCXZi2A0aHv7T3ZGl5sJXJyZwttTGM7Rs06YL6gOhaARBHQkgeEoeVnf9wxly3NmsJJcAYNgSQNwLnbUqy5ToENxRLS4fw4ksnNImW3EzFiLO3CCo5h4EKThUo96hV71J0iwJ+B0Gzm6eOqqY9+C0nK7m16dXB1XxIL6JJgNqtDpAM6OtaDoQILpWfxeGdTe5jxDmGHCfnHVQXVN8cIqAjXENAOp+GTfNbQflvGtoWXc6CtRVw7f+lscCAe1uNdo9CdfILOOZ8/kgicPHdAFK4ddUgxFAOilaLJm0tFM1lkEDk4Ur2ITThAObzSTwkoE2mY9/ool1FsAWj39Vy1CFUMdpv70TscZQtkW87xP3UlTDuDGvIhjiWg+Ign7qh6dX2Fd8L5hewhr3ZmbyA5w1gjNvKoQLTCkY6+qDU8xcEGVtekDkqQXSI+IxmkWgyNDuuXnOmBjHgHuhtPLGmXs2RHQKx4E5rsBiQ78gJFhcwCDcE2Ai0ajqFWcyAVGUcQ0NGdoY/LECowTGsglsG/RBSQrtzv/AB7JN21XCLWsCSBrNwCeipZ0t76K4xjuyw1OifjdU7Vwgd1paA3vA3kGfD1uHfzbUDqeEvLuxbNgIGVpGgBN8wnfXe2Zc1aDmEfuMEZn9zlvr1//ADJI120Cz7Rr0QX3KVS2KZcZ8PUEzA7oJgjedB0n1FE1ltP7e9Fc8p40MxEGCHtLO96EXtFwNx5hcWOwZp1H0yYymPMag+ILYPqgueRqJe+s2JBpzfUGQ0OHiC42iDvCoMdVl74AHfdYCwBJsBNh4LW8kU8lGs45h2oc0EXzCnlJAABJcM097u2GsWyNXV2l3TGnXYfog7OWXEYun3spmAYnUaeEiRIvdc3MLIxdcf8AyO9JJPQdeg8gi4VavSNj3hIJIBB+IEgEwRIkAqfmmHYyo4GQ7KepnK0GSQCSCIJImdboKzCtJeANSWgeFwIWo56cHV2HcsJJy5JOY3gb+p01mVmqIgg+X0Wl5yY49m9++ZgN4IAa6QcxDu84jM0DTSbAJMeI4VRyi4cASJvmlx8NmDzZrqFm6TrHqfrotJ2PbYAQ4ZmNzQMoJyWIdMOdDZI1+AWEhZjL3ffigteXIPatLoDmAXNiXHIDE7Fw0BN9gSVa8suDatdrtIHxEAwCQZi0wRofRw0reXsDmJqGJYHFsiRmaC7NG8WtB1kiF1cuYKriMb+5aXO7zwIzNvpnLtGybnfTdBTYyiaOIe2/ccYOh7pkG/ofkr/H0zxCn21Nre3ZIqtb8TrTLWtbcHvunX4tV18+8g18ITiCW1KbjDi0EFp2LgRud73tuFkeG8ROHrB8ZgLOAtLTYidQY0KC44TSD+H4pkOPZFtW0ACxbc6nU2PW0b5p0Le1/wAOaOIxDHACrRIhxglznFto1eARLdNdVh8Ng3PflaC5zpgNvPooIvFWvCuXa+I/h0yW/wAxs0ep19JWp5d/Z+Gw/FX6U9QP+RGvkPqtvh6wBDWgAaQBELHLl11HXx/T2zdY7h37M261qjiejO6B6mSV08Q/ZhTLD2L3Bw0DyHNPgSACPO62khGAsPJlv238WGtaeDYyg6m9zHgtc0wR0PvdROXqPPPKJxA7Wl/FYII/naNv+Q266dF5bUaRrqLLqwzmUcXJhcKEhJCXJ19MzHTVRkeqliQhdT8PNVAAX6q+5f4jSdTfhcSQKbzmpvi9N97yIMHoTHzkUGZC65KovMZyjiGXaztGEZg6mc4IiZt4dPBQ0OXsQSQKD+7rLYAtNy6ALA6nYrmwWPqMPce9n/FxbYdY1/ypcVxeq8Q+rUcDsXH03QWnEMcKGH/CsIcT3qzmkkZrHINjBAl2hgRZcnDuNup03UiBUpOiWO6jcHVp8QquOicNj+6C4HFKFN2ejRcKgdLTUdna2DIOSLkW1JGuqrX4lz3FzzmJMmfPQTooXFM0eqDX4vhlbFUsMKTRkpUWAud3BmdMCXWJMajzMLgoctAQXYmiG7RmdmiZ2ER/VBvoqmrjHloaXHI0QBJjQD5wAPQdFztP+P7+CDorkMqnI7Nld3XAa5TYi+lpVvX45RrtHb039oABnYQCRc3zW1J203KosqMs3+SDR8F46fxLA393TyuYwSGxOheZGZxiCSdzoLKp4vhgys8NILSczYM2PeEx5lcYdebz8kiR8XX3dBLgMT2dVj/5HA2m0aGxB16EJuJYvtaz6n8xm8DaNGgAExsAoS1OGoGy+4Wg5ixjX4XDNaQS2ZBkFtgAIkiAALwCS4ncrOzJ0hSMH+UFvwPjxoHvCWmWxrEluYwdZAhBjMPhXDNSq9mSf4b2kxJiQ5o0AMxGx8JrCbIHX1QXvGeN0/w9GhQzAMbNQ7Oc4NJganvTrOgiy3v7HeL0OyfRADa+YudOr2WAjwb02md15E+rr0T4HHvo1GVaTy17HAtI2P69CPFB9S4rDMrU3U6jQ5jwWuB0INiF87c9covwOJLLmk6TScd29D/U20+h3XtXJPN1PH4cPENqM7tVn8ruo/pOoPpspebuD0MZhzSrEDdrt2uG4+o8ipelk28J5b5Yq4t1jlpNN3nQHo0fmdH6SvSeHcLo4RgbTEE2c43c7zP6aKQZaLBTY0NaywA0H9+sqm4pxGy48+S163B9NJN1d18Z4rlw+M/et97LNjjOYDY7qIcULXhw0BmFm6Li9EbVU9N6pcJjg8Ag6q3oGyMLNOhzwsTzryX281sOBn1fT0z/ANQ/q8N/NbOEsqstxu4zyxmU1XgNSiWkhwIIMEaR4QdEl75U4ZRcczqVNzjqSwEn1ISW/m/jn+2v7eA0xIT1Wbe/BDSNoROvbVdLjQ5J39fd0maont0Ovv6pmnRApt9kQbbySypDVAcp8tkwd76IsyBtkJBCJ2iEsugKURFp923TD39k4CAiNEjoJTQdUbWwdNffogaSRdMG2nrZSATKaB1QRN9+CJo1RmI9hRl36ygd48U0zCQB9/ZN4WQJ3WVHF/fzRvHv9UEeCgWqjDPFSEXj370TkINd+zHDVG4l1Vjy1rWlpj85do0+AifkvTq1bq6T0C81/Z7xENZUpj45zD1ABPpH1W/wNCBJuVz8mXendxSfGaR1G57OFllOZcCaIzat69PP+63BpyuLiVAOYWuAIIgjwXO7MMrPTyLiHFWAWN/BNwfA4jFnuktpjV2noOpU1LkwvxjqckUWmc25abho8dpXpmBwjKdMNYA1rRAA2C1tmM67rLefJl+XUiq4Hwc4cNGYkdCtTScqvCVQ93/Eq4otWXt95ddOljEbaaTAjD1azlTCkkjFRJQ3XzXRKk319/ouekugQvReWZzPBR5YlTFtxPvZI04J0QMWgoS66R+n2SzWiUDtj5I2H6oR1RF/zQNG/wCidxTApggOEmappslnQFKIfZQosyCRz5KRghA5yciwQEdLJi1C0zopRF/VBGXQUiQhJ263QOqyI97oCdrN0D3boHOQkqCX3/hMSoxUSBQankCqBXeDqWW8pBP6L03C1eq8PwOPdRqNqN1afmNwvW+DcUbXpB7Tb7dQfELl5pq7d3BlLj8WgY9RYinIQ0aildcLF0emP4tTNJ+caHXwTjiojXULS4nCNc0hwBBWQ4xyo8Xout/KdvIo1mUW3LDs4LvEjzhaqi1UnA8H2VFjdwLnqd1c0HJGWd3dp6pgKEOScow5LUjrFVJQh6Sm10+eMO6PfvxXSxt/e6SS9J5IwE/sJJIIyDN0AO/RJJAZ0QaJJIHc9IuSSQOHJGyZJAxPRIPSSUCz3goQ66dJA4f9P9ou0TJKhkBfCSSghNQzG6EVNtUkkDkf2Th/1SSQMStDyPxo0sR2Z+Grbydsf0+SSS+c5vGtMLrKPVqT12U7pJLhj0RuC4qjLpJKZLB0yuiiUkkiZCcUCSSUhjWSSSWb7f/Z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AutoShape 4" descr="data:image/jpeg;base64,/9j/4AAQSkZJRgABAQAAAQABAAD/2wCEAAkGBhQSEBQUExQWFRUVGRoYFxgYGB0WHBcYGBwYFxgYHBwXHSYfGBwjGhwYHy8gIycpLCwsGh8xNTAqNSYsLCkBCQoKDgwNFA8PFCkYHBgpKSkpNSkpKSkpKSkpKSkpKSkpKSkpKSkpKSkpKSkpKSk1KSkqLCkpKSkpKSkpKSksKf/AABEIALcBEwMBIgACEQEDEQH/xAAcAAABBQEBAQAAAAAAAAAAAAACAAEDBQYEBwj/xAA9EAABAwIEAwYEAwgBBAMAAAABAAIRAyEEEjFBBQZREyJhcYHwMpGhsRRCwQcjM1Ji0eHxchUkJbJjgpL/xAAZAQEBAQEBAQAAAAAAAAAAAAAAAQMEBQL/xAAhEQEBAAICAgEFAAAAAAAAAAAAAQIRAyETMRIEFCJRYf/aAAwDAQACEQMRAD8A8lzWTJJwFAJRBKETG9TCB08GP8JNI/ynm6BiyChLdU5SzaIGy+aQB1t9kThcW6oSPYQEWoS32UTdJ1+6RKAQ0ewhDUTqk9EIOiAwPf3RB10Icj+SATMx78kYG336ICfFE0Xj/KB3aBKfqnLraoXPlA7TBj/SfZMPfik10mAgcCf1TRdSOKVjZUMZlO93z3R+Hn8/9oSFAJd797ImEoLJMcglBT5ZsnBHzRsF1RERtdE0XRuCENgSgIoHD5Ii63VROqKCUN8ElGCkiq9qIFAAjyoh3KMHVSFyjAgIJaaIvOvotBh+SKgIdWqU6VMgOzlwdIeA4QJE63kjQ6wof+gUn5RRxTHPdlhjx2ZJIBIknKDNhJg2vJhUUjtfNM8iVLiMO5ji14LXNs5pF2nxVlQ5VxDw1xaGNdcOeQ0QbSdwLH0BOgQU8pzEa+910Y7htSiWioyA4S06tcNy0izr2tuue0GdZ/2gYvTHx9FJTpEzYmB09woSf8qA8wJj6oHNOuykwuAqVTlpsc8i5yiYHU9B4q1r8sVmU8xDTEktaZcGtLQ5xA/KC4CRO+kIKljrWsiAv79hCzQroZw+oaLqzWzTa4NcReHESJ6DT1QQk6+/9ow7uqJt9Nuuidzv1QF09+CQbqjp4dzrhjjtMEibbj0+a66XBqxa54pOyt1JEayRrrYFBxi33RZ0VLDucCWgkNEmBMAbnyUYQFm8U8XQg+/ounA4B9VwaxsuM28gSfpdURZra/5QHVWNHgVciezIaLlzu6AJiSXWEnTreFb1ORntBLntdlY98U5cTkdlytMQSZac2nejWyDLOH11RspmNz5XWuxHA8HR7tR4c8NMxUBcXmMthaAJkSDpe6ifx3DtjLSHdmMjBTDrySSXOJBgHLAAggQCgrcBy1XqflyjSTeIgmzdIBBMxZceLwvZVHMzZotItIIBBvffdWON5urPzBsMa6JAkk5SXNJcbzfaPqZp62IL3Oc8lznEkk3JJuSZuSSgka8pnmyja9PmQGVC8QjmEFQboGCSZJRXIxE03Q0ykiHj2EnN7soIlS3A10Qa/wDaRis78NJF6DDaQLgbbb6W22WRLt4j9Vo+damang3gzmoMGn8gi8Eib6WPhe+bw9EvLWtBJJgAbk6BUbfB024h/Da9US6o80qkRLjTMMeZN9Lk6xuqHnHij62Lqgu7rHODGiIDZOmWx81oKT6dPF4PDSHtw4JqZbTWIcXgkfEQ7cGI8pOZ5rJGNxGZ0u7R0mBczJ+Gw9PvKDr5S/e9rhXiadSm9wFyW1GDM17OjjGXaZgqloYZ1V7WNEucQAAJP+VfcGpfhqD8RUs6qx1Og20umz3EEyAARf1nqXJuHGatVflysYQc17m9h5N/TdB1cTxrcDSp0aDiKpIdUfIuMpgaSLuMXsN1VOxH4qlUc5oNZhLpaAwFrpJJa0R3SDpHxEqt4jjzVqvqOu55J8twF2cs1B2zm6ZmOGromJBdkuWiJgdEF7wPE5eC4rKcjm1WkPGrj3AGGPCSM24MaFZvgr3nFUcriHGo3vfEe8QHE6yImZ1ur7luj2uDxNEubBc0B7nOytcXAAgZcgBky6QdNAmwbcPhTFOqw18/8VwL2BgcQSwMEg90G+oNpQUvGg0Yqu2mA1gqPAA2GYwPRXXKGLY+niMJUYCys3ODPeD6bXRl9SCfBp10VJxDg1SiWk3ZUALXgy0gzuCVacig/jI/odNyIFpkjbr4ZkGffUtB/UdEOXp0lNVADjEG5v4Xjc/dHRouc4BoJJ2H2UGt4ZjnDhLjTLmVKFcHMx0Zmvicw3A+/qqjEcy4g5mmq6HRI0sJA0Hib+JVtwLh724bFU30zLwwg2NjIHddE9c0gDLvZTDlPD0adN2JrAOOUupkgd2xdlyuvIc3obmBaTRy8ocSNFtauGhxpQ4kjM45+5lgggiCTJiCN5XZxPlYV6va4UZabw5z2XPZPaJc0QJcCdABO2y6OH8YwhqinQpPfAJGYWdUa0Fr2sF5Dge5IGUu6rg4Zzw9tXvsY2k+czaTAw3Dg0gyJynLG1piZkJcNyexlMPrVGNDhZxdlAIAdEfE6T3YA6mbCbvhoo4d7GsY4Oe1zm5oeDla45nNmwETNwR0grM8Q4E/t4NRzmPIGe7nXIzCHkZi13dJmCdCZhd2NxrHcQp06eYtpjs7tyvnLBAGrSHaC8Eu1QQ8a5mqMrPZShjQRHezxAcDecpkPcCCDCz78Y8ty5jlgAt0HdsLCxP1XTzJTy4h5FwTLTLjIMw7vEmXfFqdeirRqgLNf5FORrqFGxif3+iBwReT79/JEeqjLrp90CIudk7dETQmefkgRJTPQ5ki5RTSkmlJByZkQf6e/BRhEXIgqakz2NlEIlSoNbxDsa2EwQqPFKm1jgXD944ObbKKYIjMZdMxe/RV7uMUcNLcI0veQR27xlcJOtNoMMsNTeTrYJ6xz8Mpd4ns6rmgSYAccxtETcXkeR2zxaqLPlzFBuLpOcfzzLpiTYEwQYmJ8JWo4hwRjO1xZH4h47zqOUM7GbzUaDIgAHSO9cazkOE4fNXpNgnM9ogQSZ2vb0Vzx/irqPEKlRoac4b2jCS5rrAFrphxIIE+I1OpCkxvE6lZ+eo7MfkAOgAsBFo8FeYaKfDqrmAZqhaC45pylzhlbDoFwZJEbbieXjOBY+kMTQADHOIcwkONMjewFjcgRaPlLwhoqYGvSkZ2kPbpLriW3uJgG0zABhBnTEK45Qd/3lONe9/6nY/F5b9QqgUpmNfsOtlpuVeCPZVdUqgsbTpl8y1pymxPe0bGa5EdVAfDaDvwWNe1s5gWu77gKbQWuJyzedLk9IIzFZdro6XXoeD4LXY80a5zNrPqvqQ2GElkC7e8AXEOBgDLDh4UtL8Fh5DnF7wQD2cuZBnNGa8iQ3UbqiHgHESGOoVmuNF3eBIJDHjfwBFjodCF1cD4K+li8sgvIc3szmLg2QCXZYLBlnvC06FcOI5wcQOyaKZzEudObMCIDYIgQJkmSbXsrLj/ABCozE4cvcYeynUeC7M2ajYeJjvWm8EtJiTAQRHheGpvz1q7ZFRxyZS5xa1xJBAB7MkQRYi5BUNTmGiwVQymXZnd3NDGimC05MgBuYALpB7o6kLj5swfZYp8lzs4a8FxBd3mizoJuPh12VKbn9EG95R5hqYmtUbVjvgQGfu2ghpYCcvwgMsMukCBZUONxWFaC1lF5MiXud3hlBBi5Fzt56KfkOnFZ7t2gQJjfMO8Lg5mtI+yoMaZquOxcT5ST08EHRwbEmnXpuBIIcLwDrbQ2PkVLxXCiliKtO8Mc5o6wCRJ9FXNnxV3zI2ajH5YFSmx0gQCY75HXvTJG/1gmoc4YhmH7BryG6AiQQLwBGmuoud5gRx8EJ7dhgkyY/NLiDEzrJN5nUqtc6PBWXAMxxNOJmTdsSBBuCbT4myo7ebqodiXxaLG5Mn4pkzIvAItA3mVSZrq15hd+9A0EdQ68nM4ltpcRNoF/NVWW8SoET76J2lLL0v1SDL+f1QMWap04CYhUJDUKdzlE4qA0nFA42TE2RUzKxAiAkoUkHLKZrrpkOZETgp5kIWp8vgg1OCP/iKsQJrgEwCTZhABiRBvttG85xzSL/VdOCbVfTNOmHFjjmIAtIi5O0CFbYTlN5E1HtY0ZJg5j3z3QNszhcAwD1Coq+BkDE0c0RnHxWF7Xggx1uLTdd3M5/EY2p2RNQWywI7rWyYHTU/NWP8A0nCUBNWo01CPhu/LBuO5fPDXCDaS0khQ1+baTGubRoAEtyhzjlIFyTlb3ZNvlvqQk5V4PWpvD3CaZJpuZJkOILQ4gC8S6d4DwC0uBPdhOFMwOaoa7W1AHCzmjuy2aeTWd5EtIEXlZfH8zV6tnvgDRrBlGgHnoGi5/KOgiueZJ3n6+Pig9DwuLwjRmoPosBkHtAZFmXLRJMnMCbAgkAGZFRxvneAKeGlgHxOytAcbmWNcDkF+unhpk9uo1hA4+CC54NxltOs6pVNRxymC1xDi6Z1BHiNtbdDU1XZnkgakkDWATbxMD7IaVVzSHCxFx7/RWmI5sxVRzXGqQWGW5Q1oBteGgAm28qDv4Vy4KZbWxgFOlqGO1qwbjLMgeMbgQufG8VdiccKrAZzDIJuGsFr/AJbAmwsdlWYziFWu/PVeXuN7n7AWG2gTYDGPo1G1KZh7DLTExrsUF5zLg6tXEAMpvLi1oLbOykkholtjLYgmJ1hcNPlnEEA9mdSNRqDEG9rz5wehjnrcWrVPiqvdJm7t9v0UVTEPee85x6SSdyd/Ek+pQaPk2nl/E5iOzyBjyAXGXkhsQ4b7mw84VTX4XWdVcG0nkucYyscQbuFrXEtdH/E9Ch4fxmtQa5tN5YHEExE2BAvroSI8fBBU4lWvNV95J7xEzIJN7m5nzKAMbw2rRIFVjmHobH1HmFb8y1pw2BNv4TtIEw4CSB4gid8vUFUVSq50ZnEwIEmYEkwOl5+qmxXEX1GUmOAii0tbaCQSXX6nbyAQc5d79+S7uCYvJiKTtg4T0vbqq5pldODr5XteNWkH5ILvmlgFQQCLEOGweCQfUiDO8g3lUhN1bcwcabXLcpJyySYyi5nSbnq609N1UAIJAOiciEDCmcQgTkGbRPUqnqonG6ApTFDmRO8EU0pymBRFAikkPVJBxtUmEwL6rstNjnutZonW3ogpsVjwri9XDCp2T8vaAB1hNpIidDc3CItuHch1nNDqpZSYdS5wkbx0ki4BKlGAwlBxLqheG5e44CSLF2UtNnajvADW8qjxPEKtQkveToNYsIgQIEWHyUQPuf1VGkq83kOeaVNrM5FyBBAMwW3BvF7Wa0bXpcTxOrUADnnKJhos0TrAFhN58z1XIBHp9kROm/ggFrfRBkR1G3QGd1AssaJAGUwHRGPYQBsneN9lI4eCUTCCPJ1TfqpcoG6cs96oIwP7qQIQESAC9JxupAPTyUlPh1RxAbTqOnSGkzppa+o+aCED7JZSu3G8Ar0AO1Zk01c3fQwDO65QD1QCJScJRhiFtMk6SfAT9EEeRFlUlag5pAcC3wIg/IoQgGY0Ft0QddCdIUlNu3T6oo3CLKPw/wBq7oYMHAVaxaCWvZTBy6F3eLi7xAIG2qowfn5oiJ3v7pQnc6+yFxRTgJwEg7/KTTCBpRoCUQKB5806Bx8UlAFNqcN3TtKTjrCqHiTZW+F4fTZRFevJBcBTptMGpHxkm+VrZAncnwKpQ7w6rb4bH4TFYWhRqjJUpSMwIY3RrZJIyn4QZ1sddEFC7jTZGXC4doEiC1ziRbUl19NfErhxtYPqOcGtYDcNbMDykkrQU+T2k/xgbtDYLbl5gDWNZBkhcmN5XqMbnbNRhmS1pEZSRedLjzuLKiicbWVvwOhTyValZssZlEjUucbMaP5iATOwaeqqwz6fRXXFD2eHoUd3TWqDo59mA9CKcH/7oJaeAwuIhrC6lVNmtcO68mdXTDTJ8ob1KqcZgHUqhpuiQRcXF47wO4uudroMLQ8wOD6GGqWzuac0BuwAkxfNIIObWNSQSgg5u4G3C4ypSYS5jQ0tcYlzXMa6bbySqgBa3n8h1elUF89Gm7WbZQbyTe6yjSgs+G8Na/D4mqYzU2sDRI/O6HOgkTDRFh+YeaqyICv+BEfhsa0zPZAjp3XSQQbDqDrIETKzznEgR7lBpuQOC0sTXqisHEU6ReANJBF3HYASfNVeCr4elXqHEUn1WAuDGscGgEkwTHxbWsCFZ8iVy013AGzGguzZQ1pdc63JjS3mFScTaRWqhwAOdxIExczaST43M+KDV8tcao1arwzC0aRZSqvzG8lrTlAgaZiJiTAEzCpMXzriKlgQ2dY3jNAHkCW+UTMBFyVULcVAElzHNtGlnGxIzSB8Ot7dRQ1mhryLWLgNxYxbqgd1SSSZJJm97+u8/dXfNOFFHECm1uXLSpBwiO/2bS8+rpPXyVHTIlvmJ8vBafni+JDry6m06AHfUNAbpuAJ1gSUGcczSN/dlZNovwoDiQH1GEZNXBptLv5fLUrt4VgxTwz8Q6Q5tqQj81gTcFpEEyD12tNJUcXuLiZkyfUyg0rXvxuGLHQajCXZi2A0aHv7T3ZGl5sJXJyZwttTGM7Rs06YL6gOhaARBHQkgeEoeVnf9wxly3NmsJJcAYNgSQNwLnbUqy5ToENxRLS4fw4ksnNImW3EzFiLO3CCo5h4EKThUo96hV71J0iwJ+B0Gzm6eOqqY9+C0nK7m16dXB1XxIL6JJgNqtDpAM6OtaDoQILpWfxeGdTe5jxDmGHCfnHVQXVN8cIqAjXENAOp+GTfNbQflvGtoWXc6CtRVw7f+lscCAe1uNdo9CdfILOOZ8/kgicPHdAFK4ddUgxFAOilaLJm0tFM1lkEDk4Ur2ITThAObzSTwkoE2mY9/ool1FsAWj39Vy1CFUMdpv70TscZQtkW87xP3UlTDuDGvIhjiWg+Ign7qh6dX2Fd8L5hewhr3ZmbyA5w1gjNvKoQLTCkY6+qDU8xcEGVtekDkqQXSI+IxmkWgyNDuuXnOmBjHgHuhtPLGmXs2RHQKx4E5rsBiQ78gJFhcwCDcE2Ai0ajqFWcyAVGUcQ0NGdoY/LECowTGsglsG/RBSQrtzv/AB7JN21XCLWsCSBrNwCeipZ0t76K4xjuyw1OifjdU7Vwgd1paA3vA3kGfD1uHfzbUDqeEvLuxbNgIGVpGgBN8wnfXe2Zc1aDmEfuMEZn9zlvr1//ADJI120Cz7Rr0QX3KVS2KZcZ8PUEzA7oJgjedB0n1FE1ltP7e9Fc8p40MxEGCHtLO96EXtFwNx5hcWOwZp1H0yYymPMag+ILYPqgueRqJe+s2JBpzfUGQ0OHiC42iDvCoMdVl74AHfdYCwBJsBNh4LW8kU8lGs45h2oc0EXzCnlJAABJcM097u2GsWyNXV2l3TGnXYfog7OWXEYun3spmAYnUaeEiRIvdc3MLIxdcf8AyO9JJPQdeg8gi4VavSNj3hIJIBB+IEgEwRIkAqfmmHYyo4GQ7KepnK0GSQCSCIJImdboKzCtJeANSWgeFwIWo56cHV2HcsJJy5JOY3gb+p01mVmqIgg+X0Wl5yY49m9++ZgN4IAa6QcxDu84jM0DTSbAJMeI4VRyi4cASJvmlx8NmDzZrqFm6TrHqfrotJ2PbYAQ4ZmNzQMoJyWIdMOdDZI1+AWEhZjL3ffigteXIPatLoDmAXNiXHIDE7Fw0BN9gSVa8suDatdrtIHxEAwCQZi0wRofRw0reXsDmJqGJYHFsiRmaC7NG8WtB1kiF1cuYKriMb+5aXO7zwIzNvpnLtGybnfTdBTYyiaOIe2/ccYOh7pkG/ofkr/H0zxCn21Nre3ZIqtb8TrTLWtbcHvunX4tV18+8g18ITiCW1KbjDi0EFp2LgRud73tuFkeG8ROHrB8ZgLOAtLTYidQY0KC44TSD+H4pkOPZFtW0ACxbc6nU2PW0b5p0Le1/wAOaOIxDHACrRIhxglznFto1eARLdNdVh8Ng3PflaC5zpgNvPooIvFWvCuXa+I/h0yW/wAxs0ep19JWp5d/Z+Gw/FX6U9QP+RGvkPqtvh6wBDWgAaQBELHLl11HXx/T2zdY7h37M261qjiejO6B6mSV08Q/ZhTLD2L3Bw0DyHNPgSACPO62khGAsPJlv238WGtaeDYyg6m9zHgtc0wR0PvdROXqPPPKJxA7Wl/FYII/naNv+Q266dF5bUaRrqLLqwzmUcXJhcKEhJCXJ19MzHTVRkeqliQhdT8PNVAAX6q+5f4jSdTfhcSQKbzmpvi9N97yIMHoTHzkUGZC65KovMZyjiGXaztGEZg6mc4IiZt4dPBQ0OXsQSQKD+7rLYAtNy6ALA6nYrmwWPqMPce9n/FxbYdY1/ypcVxeq8Q+rUcDsXH03QWnEMcKGH/CsIcT3qzmkkZrHINjBAl2hgRZcnDuNup03UiBUpOiWO6jcHVp8QquOicNj+6C4HFKFN2ejRcKgdLTUdna2DIOSLkW1JGuqrX4lz3FzzmJMmfPQTooXFM0eqDX4vhlbFUsMKTRkpUWAud3BmdMCXWJMajzMLgoctAQXYmiG7RmdmiZ2ER/VBvoqmrjHloaXHI0QBJjQD5wAPQdFztP+P7+CDorkMqnI7Nld3XAa5TYi+lpVvX45RrtHb039oABnYQCRc3zW1J203KosqMs3+SDR8F46fxLA393TyuYwSGxOheZGZxiCSdzoLKp4vhgys8NILSczYM2PeEx5lcYdebz8kiR8XX3dBLgMT2dVj/5HA2m0aGxB16EJuJYvtaz6n8xm8DaNGgAExsAoS1OGoGy+4Wg5ixjX4XDNaQS2ZBkFtgAIkiAALwCS4ncrOzJ0hSMH+UFvwPjxoHvCWmWxrEluYwdZAhBjMPhXDNSq9mSf4b2kxJiQ5o0AMxGx8JrCbIHX1QXvGeN0/w9GhQzAMbNQ7Oc4NJganvTrOgiy3v7HeL0OyfRADa+YudOr2WAjwb02md15E+rr0T4HHvo1GVaTy17HAtI2P69CPFB9S4rDMrU3U6jQ5jwWuB0INiF87c9covwOJLLmk6TScd29D/U20+h3XtXJPN1PH4cPENqM7tVn8ruo/pOoPpspebuD0MZhzSrEDdrt2uG4+o8ipelk28J5b5Yq4t1jlpNN3nQHo0fmdH6SvSeHcLo4RgbTEE2c43c7zP6aKQZaLBTY0NaywA0H9+sqm4pxGy48+S163B9NJN1d18Z4rlw+M/et97LNjjOYDY7qIcULXhw0BmFm6Li9EbVU9N6pcJjg8Ag6q3oGyMLNOhzwsTzryX281sOBn1fT0z/ANQ/q8N/NbOEsqstxu4zyxmU1XgNSiWkhwIIMEaR4QdEl75U4ZRcczqVNzjqSwEn1ISW/m/jn+2v7eA0xIT1Wbe/BDSNoROvbVdLjQ5J39fd0maont0Ovv6pmnRApt9kQbbySypDVAcp8tkwd76IsyBtkJBCJ2iEsugKURFp923TD39k4CAiNEjoJTQdUbWwdNffogaSRdMG2nrZSATKaB1QRN9+CJo1RmI9hRl36ygd48U0zCQB9/ZN4WQJ3WVHF/fzRvHv9UEeCgWqjDPFSEXj370TkINd+zHDVG4l1Vjy1rWlpj85do0+AifkvTq1bq6T0C81/Z7xENZUpj45zD1ABPpH1W/wNCBJuVz8mXendxSfGaR1G57OFllOZcCaIzat69PP+63BpyuLiVAOYWuAIIgjwXO7MMrPTyLiHFWAWN/BNwfA4jFnuktpjV2noOpU1LkwvxjqckUWmc25abho8dpXpmBwjKdMNYA1rRAA2C1tmM67rLefJl+XUiq4Hwc4cNGYkdCtTScqvCVQ93/Eq4otWXt95ddOljEbaaTAjD1azlTCkkjFRJQ3XzXRKk319/ouekugQvReWZzPBR5YlTFtxPvZI04J0QMWgoS66R+n2SzWiUDtj5I2H6oR1RF/zQNG/wCidxTApggOEmappslnQFKIfZQosyCRz5KRghA5yciwQEdLJi1C0zopRF/VBGXQUiQhJ263QOqyI97oCdrN0D3boHOQkqCX3/hMSoxUSBQankCqBXeDqWW8pBP6L03C1eq8PwOPdRqNqN1afmNwvW+DcUbXpB7Tb7dQfELl5pq7d3BlLj8WgY9RYinIQ0aildcLF0emP4tTNJ+caHXwTjiojXULS4nCNc0hwBBWQ4xyo8Xout/KdvIo1mUW3LDs4LvEjzhaqi1UnA8H2VFjdwLnqd1c0HJGWd3dp6pgKEOScow5LUjrFVJQh6Sm10+eMO6PfvxXSxt/e6SS9J5IwE/sJJIIyDN0AO/RJJAZ0QaJJIHc9IuSSQOHJGyZJAxPRIPSSUCz3goQ66dJA4f9P9ou0TJKhkBfCSSghNQzG6EVNtUkkDkf2Th/1SSQMStDyPxo0sR2Z+Grbydsf0+SSS+c5vGtMLrKPVqT12U7pJLhj0RuC4qjLpJKZLB0yuiiUkkiZCcUCSSUhjWSSSWb7f/Z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6" name="Picture 3" descr="solu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2350" y="741363"/>
            <a:ext cx="7588250" cy="504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Solution: Physical Education without enough </a:t>
            </a:r>
            <a:r>
              <a:rPr lang="en-US" b="1" u="sng" dirty="0" smtClean="0"/>
              <a:t>Quality</a:t>
            </a:r>
            <a:r>
              <a:rPr lang="en-US" dirty="0" smtClean="0"/>
              <a:t> will not end childhood inactivity and obesity.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Essential Question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What does Quality PE mean to you?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dirty="0"/>
          </a:p>
          <a:p>
            <a:pPr marL="0" indent="0" algn="ctr" eaLnBrk="1" hangingPunct="1">
              <a:buFont typeface="Arial" charset="0"/>
              <a:buNone/>
            </a:pPr>
            <a:endParaRPr lang="en-US" dirty="0" smtClean="0"/>
          </a:p>
          <a:p>
            <a:pPr marL="0" indent="0"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5400" smtClean="0"/>
              <a:t>The Science and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5400" smtClean="0"/>
              <a:t>Art of Quality PE</a:t>
            </a:r>
          </a:p>
        </p:txBody>
      </p:sp>
      <p:pic>
        <p:nvPicPr>
          <p:cNvPr id="21507" name="Picture 2" descr="http://content.mycutegraphics.com/graphics/science/science-beaker-blue-bubbling-liqui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733800"/>
            <a:ext cx="205740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AutoShape 4" descr="data:image/jpeg;base64,/9j/4AAQSkZJRgABAQAAAQABAAD/2wCEAAkGBhQSEBUSEhASFBISEBUWGBITFRAVFRgVFBAVFBgUFhYXGyYeFxkjGRQYIC8gIycpLC0sFR4xNTAqNSYrLCkBCQoKDgwOGg8PGjIlHyQvLC8vLC8qLCksLSw0LCwsLCosLDQsKSw0Ki8vLCwsLCwsLSwtLCwsLCwsLCwsLCwsKf/AABEIAOEA4AMBIgACEQEDEQH/xAAcAAEAAgMBAQEAAAAAAAAAAAAAAgYEBQcDAQj/xABBEAABAwEEBwUECAUEAwEAAAABAAIRAwQFITEGEkFRYXGBEyIykaFCUrHBBxQjYnKCktGywtLh8ENTY6I0RHMz/8QAGgEBAAMBAQEAAAAAAAAAAAAAAAMEBQIBBv/EADARAAIBAwMCBAQGAwEAAAAAAAABAgMEERIhMRNBBSIyURRhsfAzcYGRodFS4fE0/9oADAMBAAIRAxEAPwDuKIiAIiIAiIgCIsC878o0B9pUAOxgxcfyj4nBeNpLLPUm3hGeovqACSQANpMDzVGvLT97sKLAwe8+HO8sh6qtWy31KpmpUc8/eJIHIZDoqk7yK9O5bhaSfq2OjWzS+zU8O11zupgu9R3fVaa1fSJ/t0Dze4D0aD8VS1KlSLnBozKqTvJ4zwWY2tNc7m+tGnVpdkWM/Cyf4iVgVdI7S7O0VPynV/hhfBcb97fM/sguR+9vmf2VB+IQfNT+SdUYrhGLUt1R3iq1Dze8/ErxLicyfMrZG4nRg5pO7FYFWiWmHCClO4hVfllk7xg84X0OIyJHIlEUoPanb6rfDVqDk94+BWVS0itLcrRU6u1v4pWvRdKUlwzlxT5Rv7PpxaW5uY/8TB/LC2tk+kQf6tA86bgf+ro+KpaKWNxUj3I5UKb7HUbBpRZ6uDaoa4+y/uHkJwPQlbZcYWyuzSGvQ8FQlvuO7zfLZ0hWYXn+aK07P/FnVUVdubTSlWhtT7Kod57hPB2zkfVWJXoTjNZiylKEoPEkERF2cBERAEREAWPbbeyiwvqPDWjadp3AZk8Atdf+kzLMNXx1SMGDZxcdg9T6rnt4XjUrv16jtY7BkANzRsCq1rlU9luyzRt3Pd7I3t86cPfLaANNnvmNc8tjfU8Qqw5xJJJJJMkkkkneTtUK9YMaXOMALT1dJse7SJG9zo9AD8VnN1KzyyzUr29rtJ4/lm6RaOnpNj3qWHB3yIWey/KJ9uObXfsuXSmux5Tv7apxNfrt9cGavrXQZGBG1RpVQ4S1wI3ggqcKJrsy6mmsosd12rtWSR3mmDuOGazOzWnuO3sYHNeYkyHbMog7slt33jSAntWdDJ8hivl7qhKNVqMXjsNR97NY9su8VGwcCMnbv7LxdpFTnBryN/d+EqNfSFkdxri770ADyOKQtrmMk4xaYyzQVKZaS05gkHoVFTe4kkkySZJ4lfIX1CzjcHjVecgvEl28rKcxfOyVSrOUZYZq2/TcNluY0neVIVHc179kgprmE5SeES1HTUcySI03zsU1KEhXEnjcyJuLeYrCIwrHo9pc6jDKpL6WU5uZy3t4eW5V6EhSwnKDzEinBTWGdgoV2vaHNcHNcJBGIIXouc6LaRGzv1Hn7F5x+4T7Y4bx159FBWxRqqpHJk1aTpvB9REUxCFXtJ9KBQHZ04NYjPMMB2ne7cOp4+2k+kAs7NVsGs8d0Z6oy1yPgNp5Fc6e4kkkkkmSTiSTmSd6pXNxp8seS5b0NXmlwfKlQuJc4kuJkk4kk7SVFShIWWaRiXlQ16Thwn9OPyVW7JXJzJBG8R5rQV7A5hxGG/YrFGeNj5nxylLMaqW2MN/Q1nZJ2SzRSWXZrpLjiNVvHPoFM6iR8/Rp1K8tNNZZK4LIRrPyBEAb8c+mXUrcIxkAACABAClCpzlqeT720t1b0lT9vqRRShIXJZIopQkICKKUJCAivoK+wkLmUVLZo6jJx4GsoqUJC8jCMeEeynKXLIoSsC97Q9urqmAZk7cIw4LTPl2ZJ5klSFqjaOpHVnYsQtrC7VD2zz+eS9lVezW1um2mdRxkHInZw5Id1rNwjqizaq+aD3v2lI0XHvUo1eNM5eRw5FqosLZaN2zsrVTdsc7UPJ/d+MHopqE9E0zJrw1waOnrEvS8W0KTqjsgMBtc45NHMrLXP9L727Wt2bT9nSJHN+Tj08PQ71qV6vTjnuZtGn1JYNLbLW6rUdUeZc4ydw3AcAMFiWq1spt1nuDRx28AMyV7wtBpNdTnxUbLtVsFu4TOsB8eQWda04VqyjUlhPuaVWTpwbis4PtTS6kDgyo7jDR8SpUdLKJzD28S0Ef9ST6Kq9knZL6d+D22Mb/uZXx8zoFntLag1mODhvB+O5ekKh2K0upPD2HHaNhG48Fe6FUPa1wyc0EdRKwL+wdq008xZoW1yqyfuj6AkKUJCzS2RhIUoSEBGEhShIQEYSFKEhARhIUoSEBGEhShIQEYSFKEhAa2+PC0R7WfTL19FqtRWZzARBAI3FeP1BnuD1XjRo293GnDTJFf1FKkIcCMwR8Vu33Yw7CORPzXyldjWmZJjfC8wy076k4vkySF9Dox2gg+RlfYXpZqGu9jB7b2t/U4D5rtGIzpGkF5dhZ3PHiPdb+J2APTE9FzWFaNObZNRlIZMbrnm6QPIA/qVZhWrqeqePYq20NMM+5GEhShIVQtFPv6mO3dqiMBPEkST6rAbRJMAEk7BiVd7Td1OoZewE78QfMKVCxsZ4GNbyGPnmvpKXjMKdGMFFuSWPl+/wDoxJ+HVJ1XLUkm/wBStWPRp7oL+43zd5bOqs9KkGtDQIDQABwAhekJCx7q9q3T8/C7I0qFtCgvL+5GEhShau3aR0aRgu1nDYyD5nL1VWMJTeIomlNRWZM2UJCrb9NW7KJ6vA/lXrZ9MqRMPY5nEQ4fI+imdrVSzgiV1SbxqN/CQo0KzXtDmODmnIjEL0hQcE+ckYSFKFtLj0efaHTOrSBgvjM+63eeOQ45L2MXJ4R5KSiss1dOkXENa0uccmtBJPQLd2PQuu/F2pTH3jrO/S3D1V0u+66dBurTYBvObjxccystaMLNL1soTu2/SVOnoCParu/Kxo+JK86+gJjuV8dz2fNpw8lcEU3w1L2IfiKnuctvC66lB2rUbE5EYtdHunbyzWLC6RpNZQ+y1JzYwvB3OYC4fMciVzmFnV6XTlhcGhRq9SOWRhIUoSFXJyMJClCQgIwt9obd2vaO0I7tET+dwIaPKT0C09nszqjwxglzjAHzO4DMldIue622ekKYxObne845n5DgArdrS1y1dkVbmppjjuyh35X17TVd/wAhaOTO5/L6rBhSLtYl3vEn9RJ+a869UMaXOMNaJJVd5lL8yxFYSRr75vxlnAkFz3DBgww3k7AtRY9NpdFWlqtPtMJMcwc+nktXe1pNeqXxAgADcBlPHb1WH9XX0lDw2iqSVReZ/PgmUFg6HZbYyoJpva7kceozHVe0Lm7aMGRgd4zVg0fvip2jadRxe12AJxcDGGO0c1RuPC3Ti5wllLt3PHAtEJClCQsYjIwvjqYIggEbiAR5KcJCAoOmtzNoatWmIY92qWjJroJBG4EA4bI4qq/XF0jTuwuqWGpqCXUy2pAzhp70flJPRcf+sLYtajlDfsZNzTUZ7Fs0f0mNnqgkk03EB7eHvDiP7LqLSCJBkESCNoO1cC+sLsOgtu7WwUiTizWpn8jiB/11VBeQW00T2k3vAst32E1qrKQMa7oJ3NAlx8gesLpdms7abAxgAa0QANyoei1YMtbNb2g5gP3nAEeerHVdBXVnFaW+5zdyepIIiK8UwiLSX1pOyjLWQ+r7oODT987OWfLNcymoLMjqMXJ4R46ZXmGUuxB79XMbmA4k841ep3KkQva0V3VHl73FznGST8BuA3LzhY1ar1JZNalT6ccEYSFKFKhQc86rGue7c0Fx6xl1USWSU84XtZLE+q8MptLnHyA3uOwLe3doZUfjWPZt90EOeevhb6q2WG76dFurTYGj1J3knEnmrdK1lLeWyKtS5jHaO7MK4bgbZ2z4qrh3n/yt3N+PlG2RFpxiorCM6UnJ5ZymmMByCx7ysXa0nMmCYIPEGceC2Nqo6lSoz3arx0DzHpC8oWHFuEsrlG0n3KTVut7TBY6eAJ8iM16NuOqRPZnrA9CVckhaj8VqY2iiTWUWpYXNMOaQdxBC3FxXMQ4VHiI8IOckRPJWKEhc1vEp1IaEsZ5DnlEYSFKEhZZGRhIUoSEBGFQNK/o07Rxq2TVa4yXUTg0new5N/CcOIyXQYSF3TqSpvMTicIzWGaTR/wCjWzUKbe0pMrVdUaz6gDhrRiGtOAAPCVvKdzsosIpU2U2yXFrGhokgAmBhOA8ln2S1tFNxeYFNpcSfdAk+Sqlq0+qF32dJgZOGvrFxHGCAOSvzqRqQ37laha1XN6FwbmFv7v0wqMAbUb2oHtTqv67Heiqt13q2u0kN1XA4smYnaDuWbCoxnKm/Ky3UpJ+WaLgNN6X+3W8qf9a8K+nA9ig4/jc1v8OsqtCQpXdVPcgVtT9jYW7SKvVwL9Rp9mnLfN06x8wtYGqcJCglKUnlsnjFRWEiMLNuy5atc9xsNnGo6Q3kNrjy8wvS47sFesGHwAFzuIBA1Z2ST5AroNOmGgBoAAEAAQABsAVm3t+p5pcFevX0bLk0Vh0NpMxqE1Xce6z9Iz6kreUaDWDVa1rWjY0ADyCmi0o04w9KM+U5S5YREXZwEREBRtKbLqWknZVaHjmBqOHo0/mWohXXSy7+0o64HepHW5tjvjyx/KFTFj3MNNR/M1beeqC+RGEhShVT6RL2qUbO1tIlprPLS8YENDZIB2EznuBUUIOclFEs5KMXJmVfem9lspLX1C+oM6dIazgdzjIa08CZ4Ks1vpfE9yxkje6qAfIMMeaon1VPqq042lNc7mdK5m+NjrGi2ntK2P7I03UqsEhpIc1wAk6roGIGMEZBWiFwewVX0aratN2q9hkGAdkEEHMEEiOK6lozpwy0kU6rRTrHAD2Hn7pOIP3T0JVWvb6d4cFijX1bS5LNCQpQkKmWyMJClCQgPOrSDmlrhIcCCN4Kot53eaNQsOWbTvbs67Oiv0LAvm7O2pwPG3Fp47uR/ZdJ4LNvV6csPhlQu23GjUDxlkRvacx/m5XqlVDmhzTIcJB4Fc+cyDBEEbFvtGLzg9i44OPd4O2t6/HmvZIt3VHUta5RZYSFKEhcGWRhIUoSEBYdCWfaVTuZTHm6p+ytqq+hLcax/wDmPIPPzVoWxbfhL77mVcfiMIiKwQBERAEREAVCvu6uwqwB9m+Sw7t7OmzhG4q+rFvG721qZY/biCM2uGThxH9lBXpdSOO5NRqdOXyOewsS9bpp2ikaVQS04gjNrhk5p2HH1WztdjdSeabx3htGTh7zeHwyXlCyN4v5mptJfI5femgNakSWDtWb2DvdWZ+UrRVLCWmHNLTucCD6rtsL45s5ieeKtxvJL1LJVlaxfDwcRFlnJWPR3QqrUqMqVGmnTa4Ok4OdBkBozGWZ9V0ptEDJoHIAKUL2d42sRWBC1SeWyML5CyLNY3VDDGyfQczsW2s+jB9t3Rv7n9lVhSlPhFiVSMeWaWlZ3O8LSeQUqtje3FzSBvjDzVwpWMNAa0QBsUjZ5wIwVr4Xbkq/Fb8bFHhIWxve7+yqYeFwkfMdPmFgwqcouLwy5GSksoq+k91Qe2aMDg8ccg7rkem9V4FdHqUg4FpEgiCDtBVGvW7TRqFvsnFp3j9xkiZr2dbUtD5RaLlvLtqcnxtwcOOx3I/uthCot1280ageMsnDe059dvRXqk8OaHNMgiQeBXjKl1R6csrhiEhThfHGBO5eFUtWhlKKVR3vVj5NY0fGVYFg3LYzSoMYfEGy78TiXO9SVnLcpR0wSMepLVNsIiKQjCIiAIiIAiIgMO87rZXZquwIxa4eJp3j9siqXb7vfRfq1Bn4Xjwu5bj9048xiugLytNmbUaWPaHNOYKr1qCqb9yelWdPbsc9hIW6vLRl9OXUpqM90/8A6Dl749ea0wM9DBGRB3EHEHmsudOUHiRpQnGayj5CQpQkKM6My6rzNFxwlrokbcMiOOKtFkvGlU8LxPunB3kc+ipcJCsUq8qax2IKlCM9+5f+zTs1R6VsqN8NR44Bzo8l6OvSqc6r/wBRHwVn4uPsV/hX7mz0qqN7jAe8CSeAIGfP5KvwplfIVKpPXJyLlOGiOkjCwb4uwVqZb7QxaeO7kf8AMlsISFwSxk4vUjm72EEgiCDBB2EbFYNF7zg9i44HFh47W9c+c7166UXV/rNHB49A75Hoq40wZGBG1DcWm5pfezOiQtto5dPa1BUcPsqbpH3ng4AcGnE8QBsK12hlnFtZrPcAKZAexphzjEg/dad4xwIERK6BSpBoDWgBoEAAQABsAVy2oavPLg+Yuqjpt0+5JERaZmhERAEREAREQBERAEREAWDeFzUq2L2w6MHtweOu0cDIWci8aUlhnqbTyipWvRiqzFhFVu7Bj/Xuu8xyWpqDVOq8FjtzwWnpOfRdDUKtIOEOaHA7CAR5FVJ2kX6di1G6kvVuUCEhWyvoxQdk0sP/ABuLR+nw+iwquiJ9iufzsDvVpb8FWla1FxuTq5g+TQQkLbO0XrDJ1E9ajf5SvM6OWj3afSof6FF0KnsSdaHua2EhbMaN2j3aQ51HfJi9aeitU51KTeQe/wDpXqoVH2DrQXc08KL3AYkgDjgrLR0Rb7dZ7uDQ1g+Z9VsrJc1GkZZTaHe8Zc79TpPqpY2k3zsRSuYLjcqVmuarWECnDCILqgLWkHcD3neUcVSNKdG3WOv2ZOsxw1mPiNYbRmcQcPI7V3FafSrR5tss5pmA8d6m47HgbeByPPgFLO0Wjy8k1n4g6dXzel8/2ck0Xv51jtDaoksPdqNHtMJx6jMcuJXb7PaGvY17HBzXtDg4ZEESCvz9Xs7mOLHNLXNcWlpzBBghX76M9JoP1SocDJpE7Dm6n1xI67worStpehml4radSHWhyufmv9fQ6OiItQ+WCIiAIiIAiIgCIiAIiIAiIgCIiAIiIAiIgCIiAIiIAiIgOf8A0laMSPrdMYgAVQNoyFTpkeEbiud03lrg5pIc0ggjAggyCOMr9BVKYcC0gEEEEHEEHAghcZ0v0cNktBaJ7J8upnhtYTvbMciDtWXeUdL1xPqPCLzXHoT5XH5e36fT8jpuiWkItdnDzAqs7tRo96PEBuOY6jYt2uJaLX86yWgVMSw92o0bWE5jiMx5bV2qjWD2hzSC1wBBGRBEgjordtW6kd+UZXiVn8PUzH0vj+iaIismYEREAREQBERAEREAREQBERAEREAREQBERAEREAREQBarSS4m2ug6kYDvEx3uvAwPLYeBK2qLyUVJYZ3CcqclKPKOAWmzOpvcx4LXscWlp2EFXz6NtJf/AFKh3mkT5up/EjrwWT9I+jOu363THeYIqAbWDJ/Nu3h+Fc5pVS1wc0kOaQQRmCDII6rFeq2q/e6Psl0/Ebb5/R/f8H6ARabRXSAWuzh+AqN7tRo2OAzHA5jy2LcrZjJSWUfG1KcqcnCXKCIi6OAiIgCIiAIiIAiIgCIiAIiIAiIgCIiAIiIAiIgCIiA+OaCIIkEQQVx3TLRv6pX7o+xqS5h3b2cxPkRxXY1rdILlbaqDqTsCcWu914yd8jwJVa5o9WO3K4NHw+8dtVy/S+f7/Q5RorpAbJaA/Hs3d2o0bWzmBvbmOo2rs9KqHNDmkFrgCCMQQRIIXBrZZHUqjqdRuq9hgg/5iNoO0Lqf0dCr9SHaTq657Oc+zgemtrRw4QqllUkm6b/4a3jVvBwVeL34/P2+/YtCIi1D5gIiIAiIgCIiAIiIAiIgCIiAIiIAiIgCIiAIiIAiIgCIiA5z9IX/AJtD8Lf4yuiMyHJEVSj+JP8AQ1Lz/wA9D8n9SSIitmWEREB/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509" name="Picture 9" descr="http://t0.gstatic.com/images?q=tbn:ANd9GcRtOaVphRHKs5_XWVlp05b-JGT6sS-HrlQisb3zyU30ZR4GpFR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733800"/>
            <a:ext cx="21907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Science of Quality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1. Standards Based- Required by law to teach</a:t>
            </a:r>
          </a:p>
          <a:p>
            <a:pPr marL="822960" lvl="2" indent="-192024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Four content areas: Academic, Fitness, Motor Skills, Social/Emotional</a:t>
            </a:r>
          </a:p>
          <a:p>
            <a:pPr marL="822960" lvl="2" indent="-192024" eaLnBrk="1" fontAlgn="auto" hangingPunct="1">
              <a:spcAft>
                <a:spcPts val="40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Operational curriculum of the program is defined</a:t>
            </a:r>
          </a:p>
          <a:p>
            <a:pPr marL="822960" lvl="2" indent="-192024" eaLnBrk="1" fontAlgn="auto" hangingPunct="1">
              <a:spcAft>
                <a:spcPts val="40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Mapped and articulated content K-12</a:t>
            </a:r>
          </a:p>
          <a:p>
            <a:pPr marL="822960" lvl="2" indent="-192024" eaLnBrk="1" fontAlgn="auto" hangingPunct="1">
              <a:spcAft>
                <a:spcPts val="40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Identifies the essential content </a:t>
            </a:r>
          </a:p>
          <a:p>
            <a:pPr marL="822960" lvl="2" indent="-192024" eaLnBrk="1" fontAlgn="auto" hangingPunct="1">
              <a:spcAft>
                <a:spcPts val="4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that is non-negotiable</a:t>
            </a:r>
          </a:p>
          <a:p>
            <a:pPr marL="457200" lvl="1" indent="0" eaLnBrk="1" fontAlgn="auto" hangingPunct="1">
              <a:spcAft>
                <a:spcPts val="400"/>
              </a:spcAft>
              <a:buFont typeface="Arial" charset="0"/>
              <a:buNone/>
              <a:defRPr/>
            </a:pPr>
            <a:endParaRPr lang="en-US" sz="2400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22532" name="Picture 13" descr="pe rock wal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2672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Focused Fitness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2732</TotalTime>
  <Words>849</Words>
  <Application>Microsoft Office PowerPoint</Application>
  <PresentationFormat>On-screen Show (4:3)</PresentationFormat>
  <Paragraphs>155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Foundry</vt:lpstr>
      <vt:lpstr>Slide 1</vt:lpstr>
      <vt:lpstr>Essential Question</vt:lpstr>
      <vt:lpstr>Epidemic of Physical Inactivity and Poor Nutrition</vt:lpstr>
      <vt:lpstr>Results of Poor Health,  Low Fitness and Inactivity</vt:lpstr>
      <vt:lpstr>Slide 5</vt:lpstr>
      <vt:lpstr>Slide 6</vt:lpstr>
      <vt:lpstr>Essential Question</vt:lpstr>
      <vt:lpstr>Slide 8</vt:lpstr>
      <vt:lpstr>The Science of Quality PE</vt:lpstr>
      <vt:lpstr>The Science of Quality PE</vt:lpstr>
      <vt:lpstr>The Science of Quality PE</vt:lpstr>
      <vt:lpstr>The Art of Quality PE</vt:lpstr>
      <vt:lpstr>The Art of Quality PE</vt:lpstr>
      <vt:lpstr>The Art of Quality PE</vt:lpstr>
      <vt:lpstr>The Art of Quality PE</vt:lpstr>
      <vt:lpstr>The Art of Quality PE</vt:lpstr>
      <vt:lpstr>Slide 17</vt:lpstr>
      <vt:lpstr>Slide 18</vt:lpstr>
      <vt:lpstr>Diffusion of Innovations Theory</vt:lpstr>
      <vt:lpstr>The Wave of Selling a Disruptive Idea- Quality Physical Education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alutz</dc:creator>
  <cp:lastModifiedBy>Karen</cp:lastModifiedBy>
  <cp:revision>217</cp:revision>
  <dcterms:created xsi:type="dcterms:W3CDTF">2013-06-18T20:00:41Z</dcterms:created>
  <dcterms:modified xsi:type="dcterms:W3CDTF">2015-06-08T15:46:55Z</dcterms:modified>
</cp:coreProperties>
</file>